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7" r:id="rId1"/>
  </p:sldMasterIdLst>
  <p:notesMasterIdLst>
    <p:notesMasterId r:id="rId17"/>
  </p:notesMasterIdLst>
  <p:sldIdLst>
    <p:sldId id="634" r:id="rId2"/>
    <p:sldId id="257" r:id="rId3"/>
    <p:sldId id="914" r:id="rId4"/>
    <p:sldId id="915" r:id="rId5"/>
    <p:sldId id="917" r:id="rId6"/>
    <p:sldId id="918" r:id="rId7"/>
    <p:sldId id="935" r:id="rId8"/>
    <p:sldId id="936" r:id="rId9"/>
    <p:sldId id="920" r:id="rId10"/>
    <p:sldId id="929" r:id="rId11"/>
    <p:sldId id="927" r:id="rId12"/>
    <p:sldId id="937" r:id="rId13"/>
    <p:sldId id="933" r:id="rId14"/>
    <p:sldId id="934" r:id="rId15"/>
    <p:sldId id="639" r:id="rId16"/>
  </p:sldIdLst>
  <p:sldSz cx="12192000" cy="6858000"/>
  <p:notesSz cx="6797675" cy="9928225"/>
  <p:embeddedFontLst>
    <p:embeddedFont>
      <p:font typeface="B Titr" panose="00000700000000000000" pitchFamily="2" charset="-78"/>
      <p:bold r:id="rId18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امير وفائي" initials="امير" lastIdx="2" clrIdx="0">
    <p:extLst>
      <p:ext uri="{19B8F6BF-5375-455C-9EA6-DF929625EA0E}">
        <p15:presenceInfo xmlns:p15="http://schemas.microsoft.com/office/powerpoint/2012/main" userId="S-1-5-21-3635666220-742743584-251340699-3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714"/>
    <a:srgbClr val="FFCC99"/>
    <a:srgbClr val="009999"/>
    <a:srgbClr val="479C85"/>
    <a:srgbClr val="0476BC"/>
    <a:srgbClr val="FFCCCC"/>
    <a:srgbClr val="E6E9D9"/>
    <a:srgbClr val="B3773B"/>
    <a:srgbClr val="9966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6357" autoAdjust="0"/>
  </p:normalViewPr>
  <p:slideViewPr>
    <p:cSldViewPr>
      <p:cViewPr varScale="1">
        <p:scale>
          <a:sx n="65" d="100"/>
          <a:sy n="65" d="100"/>
        </p:scale>
        <p:origin x="91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fld id="{67904709-E067-4B22-AFCE-764B68943E11}" type="datetimeFigureOut">
              <a:rPr lang="fa-IR" smtClean="0"/>
              <a:t>20/10/1445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fld id="{80708F3E-A123-4EED-9394-389FF6B592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068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خا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50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دوبخش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BCB0D-009D-482E-B1C7-E8DE05C3E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1FE4F-82D3-45EE-B339-26EF2EAF2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2C4EF87-12E1-4926-AA31-C89283F50E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00800" y="1635370"/>
            <a:ext cx="5475837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CAC87D6-7283-42AC-B2DF-1DFC1EBFAEE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5364" y="1635369"/>
            <a:ext cx="5475837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36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دو بخش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BCB0D-009D-482E-B1C7-E8DE05C3E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21FE4F-82D3-45EE-B339-26EF2EAF2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400356-E04E-44AB-AC11-BC4CBE0EBE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E4DB3486-CF3E-4182-9E59-3E9E90E9FA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368" y="537417"/>
            <a:ext cx="3763109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CD50AA5A-6EC6-414A-9ED9-561906C23F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00800" y="1635370"/>
            <a:ext cx="5475837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C9068B3-FE2A-42EB-A494-E78A9F4732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15364" y="1635369"/>
            <a:ext cx="5475837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48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چهاربخشی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BCB0D-009D-482E-B1C7-E8DE05C3E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17296-2501-4B37-981F-DCF470D824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263CB-F26C-43F0-8C67-ED2541A0D08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2" y="430823"/>
            <a:ext cx="4536831" cy="275199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7D4733D-7463-4C23-95A0-034812282D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1066" y="430823"/>
            <a:ext cx="5704436" cy="275199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59460CE-1C6C-49A5-BDED-918D71EBA87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1" y="3675189"/>
            <a:ext cx="5704435" cy="275199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91DCF94-C97E-4FD1-92CE-A591C083944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066" y="3675188"/>
            <a:ext cx="5704436" cy="275199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3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چهاربخشی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BCB0D-009D-482E-B1C7-E8DE05C3E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C17296-2501-4B37-981F-DCF470D824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E5CD8-CEB4-40EC-B96A-35BE5260114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7" name="Title 4">
            <a:extLst>
              <a:ext uri="{FF2B5EF4-FFF2-40B4-BE49-F238E27FC236}">
                <a16:creationId xmlns:a16="http://schemas.microsoft.com/office/drawing/2014/main" id="{CF92A8C8-7C1E-4F0A-860B-2FAEC20E7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7368" y="537417"/>
            <a:ext cx="3763109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1D7D4DE-E871-403A-9D4B-A3DCB24982D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6501" y="1635369"/>
            <a:ext cx="5704435" cy="1547446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7DE263B-D868-46B0-A6AA-B9D7D16E90B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01066" y="430823"/>
            <a:ext cx="5704436" cy="275199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250078B-1372-4826-9571-ABEDDFEA4AC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86501" y="3675189"/>
            <a:ext cx="5704435" cy="275199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D02346F-7B12-465B-8C55-951B43AD54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01066" y="3675188"/>
            <a:ext cx="5704436" cy="2751993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30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فیل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3179-1047-4A37-9A1A-A51212B7E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DC4EC-9DE8-480E-9F1E-C0691D5D959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1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فیل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53179-1047-4A37-9A1A-A51212B7EF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995C12-AF10-481B-8520-E8F7A82C49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464" y="0"/>
            <a:ext cx="12191821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F23CB94-1565-478B-8BDC-4BBF581F5A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6" y="537417"/>
            <a:ext cx="8925351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0C004D6-AC00-47F4-8446-BBC7DA888E5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88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صوت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83046-D621-4C11-9E3D-AEEA573CFD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A4B1C6-5193-488D-93EA-C0B6547562E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4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صوت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283046-D621-4C11-9E3D-AEEA573CFD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7E2239-5A12-4387-A524-B237EFF172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464" y="0"/>
            <a:ext cx="12191821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C1C22E6-501E-4773-AB98-391BE0304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6" y="537417"/>
            <a:ext cx="8925351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6F0A5E-D797-48BF-9461-F57BF1F21E5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2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متن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DC4C2F-29F5-46AE-939F-FDE03B6BB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0BDFB-7B65-4BB9-80E3-1B3163403DC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01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متن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DC4C2F-29F5-46AE-939F-FDE03B6BB7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8E20E2-AB7D-4915-9C74-E5F062EABA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464" y="0"/>
            <a:ext cx="12191821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35024A2-91AE-41C5-8BB5-6933355F2C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6" y="537417"/>
            <a:ext cx="8925351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EA39BD8-D22A-48DD-AD3B-A9F23BE044F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51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سم الل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915B6F-C638-45E2-A7AF-76343FA4C5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09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عکس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A0867-C8A2-4B80-ABC3-E3AF38FB9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56013-E150-46CD-A00C-49FABD8EBD2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62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عکس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4A0867-C8A2-4B80-ABC3-E3AF38FB9A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0985E-196B-4D1C-A334-DBFCE5AA23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464" y="0"/>
            <a:ext cx="12191821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83503C1-A46E-430F-A3CA-7EAAEC2E62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6" y="537417"/>
            <a:ext cx="8925351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B609459-039D-4FE7-B41C-8CF938B25DF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48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نمودار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F5C9E-FC0D-419D-BFFC-063911963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BD45B-44D9-4798-A2B7-C9D82462A42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0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نمودار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0F5C9E-FC0D-419D-BFFC-0639119632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DF462E-D7EE-4186-B4F7-CE83091494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464" y="0"/>
            <a:ext cx="12191821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2F1A733D-5346-459B-A914-12C0A6F8A8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6" y="537417"/>
            <a:ext cx="8925351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06453DF-B199-482F-A5D4-BD989EC09E2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99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جدول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CD275-9FCD-430F-8D15-85A203148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CCE278-ACF1-4C0A-A957-EF3A94BC29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96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جدول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3CD275-9FCD-430F-8D15-85A203148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07F74E-3AF9-4BC3-B0AA-B18D651B3C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464" y="0"/>
            <a:ext cx="12191821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2549215-904E-4581-853B-1B7D553C35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6" y="537417"/>
            <a:ext cx="8925351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00DC0F8-E022-49F5-BD39-7F763E9ACB4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85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خط زمان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B855A-0932-4BF5-B843-DF2B1FA3E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31BE7-978E-4D51-909E-12AC8BEAA55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59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خط زمان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B855A-0932-4BF5-B843-DF2B1FA3E0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FCF0D8-FA3C-4813-AAD0-350987545B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464" y="0"/>
            <a:ext cx="12191821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981B843-EB37-435E-A6EC-E4A995DF4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6" y="537417"/>
            <a:ext cx="8925351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7694BAB-D8BE-46DC-92A9-ABB7AB1DDB2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65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نمودار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0104E-00CD-418A-9544-C5F2AFF6D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8E35C-14CD-49E7-82F4-D2DA2FF480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6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نمودار2">
    <p:bg>
      <p:bgPr>
        <a:solidFill>
          <a:srgbClr val="3A96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0104E-00CD-418A-9544-C5F2AFF6D2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52C1DB-F7DB-4DEC-9D26-B160435C3E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464" y="0"/>
            <a:ext cx="12191821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B44E7D-6014-4372-AA2E-8A552B9BA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6" y="537417"/>
            <a:ext cx="8925351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B8F4EA2-CC76-4A21-A459-FC3AB71D61C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93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7713B7-5EF2-497F-B93C-EBB2762F1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E7045A-9A90-48AD-9EE8-6FBFB4EF97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2BBDD66-5737-4B6B-A6ED-96DD364880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5328" y="3000497"/>
            <a:ext cx="6081345" cy="857006"/>
          </a:xfrm>
          <a:prstGeom prst="rect">
            <a:avLst/>
          </a:prstGeom>
        </p:spPr>
        <p:txBody>
          <a:bodyPr anchor="ctr"/>
          <a:lstStyle>
            <a:lvl1pPr algn="ctr" rtl="1">
              <a:defRPr b="1">
                <a:cs typeface="+mj-cs"/>
              </a:defRPr>
            </a:lvl1pPr>
          </a:lstStyle>
          <a:p>
            <a:r>
              <a:rPr lang="fa-IR"/>
              <a:t>متن خود را وارد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9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06CE-5EF3-4441-87C6-B448D682F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253E-C638-44AB-86BA-844021686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159BE-11A1-4AF5-BA74-2A8F8534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AD252-C865-456B-9635-49F978887F5B}" type="datetimeFigureOut">
              <a:rPr lang="en-US" smtClean="0"/>
              <a:t>2024/04/28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7D04C-39C7-4A20-8B1A-7DF334E0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660F3-CAAB-4216-B24F-694C02D9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0586B-5ADD-4B90-BC5D-3EDD29A4EE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57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204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7DD29-9C94-4293-AC03-6187FDD2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2410-EA41-42AA-BB46-66350DA24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C1FB8-BD20-42EF-8BFE-F373C565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53444-AB73-444D-9183-4E2FAA03C14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465286"/>
      </p:ext>
    </p:extLst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ول فص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F6DD2-CFF5-41F3-8062-2CBE7C378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7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BCB0D-009D-482E-B1C7-E8DE05C3E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04704C-8408-4197-99FE-ACDD778087A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5C0E43-8044-4867-ABB0-8D1228606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4" y="537417"/>
            <a:ext cx="10437629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A124BC2-3264-4506-993A-542A5EBC0C52}"/>
              </a:ext>
            </a:extLst>
          </p:cNvPr>
          <p:cNvSpPr txBox="1">
            <a:spLocks/>
          </p:cNvSpPr>
          <p:nvPr userDrawn="1"/>
        </p:nvSpPr>
        <p:spPr>
          <a:xfrm>
            <a:off x="315364" y="1635370"/>
            <a:ext cx="11561275" cy="4930317"/>
          </a:xfrm>
          <a:prstGeom prst="rect">
            <a:avLst/>
          </a:prstGeom>
        </p:spPr>
        <p:txBody>
          <a:bodyPr anchor="ctr"/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>
                    <a:lumMod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28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BCB0D-009D-482E-B1C7-E8DE05C3E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3B811-C0D3-46FA-8D28-2399170B0D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9BBDAE0D-C792-41A3-8144-18A8F5A04B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4" y="537417"/>
            <a:ext cx="9655115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A44A2A8-3D93-4F4B-B689-4EB6FFBF69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3" y="1635370"/>
            <a:ext cx="11561275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6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BCB0D-009D-482E-B1C7-E8DE05C3E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12082A-1226-4954-87AF-DCF712B800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A3A02ADA-AE20-4A8E-AAA4-849DAF1D282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5" y="1635370"/>
            <a:ext cx="11228937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F6F1735-E144-4274-96C7-BD8AF96C6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4" y="537417"/>
            <a:ext cx="10437629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5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فحه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BCB0D-009D-482E-B1C7-E8DE05C3E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3B811-C0D3-46FA-8D28-2399170B0D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12082A-1226-4954-87AF-DCF712B800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B70A0733-8E5C-430C-B59D-DA1E4A7236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364" y="537417"/>
            <a:ext cx="9655115" cy="560539"/>
          </a:xfrm>
          <a:prstGeom prst="rect">
            <a:avLst/>
          </a:prstGeom>
        </p:spPr>
        <p:txBody>
          <a:bodyPr anchor="ctr"/>
          <a:lstStyle>
            <a:lvl1pPr algn="r" rtl="1">
              <a:defRPr sz="1800" b="1">
                <a:solidFill>
                  <a:schemeClr val="accent1">
                    <a:lumMod val="10000"/>
                  </a:schemeClr>
                </a:solidFill>
              </a:defRPr>
            </a:lvl1pPr>
          </a:lstStyle>
          <a:p>
            <a:r>
              <a:rPr lang="fa-IR"/>
              <a:t>برای نوشتن موضوع کلیک نمایید.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D47A40-4047-4E6C-A2C8-5158083BCF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5365" y="1635370"/>
            <a:ext cx="11228937" cy="4930317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 b="0">
                <a:solidFill>
                  <a:schemeClr val="accent1">
                    <a:lumMod val="1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1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1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1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10000"/>
                  </a:schemeClr>
                </a:solidFill>
              </a:defRPr>
            </a:lvl5pPr>
          </a:lstStyle>
          <a:p>
            <a:pPr lvl="0"/>
            <a:r>
              <a:rPr lang="fa-IR"/>
              <a:t>برای نوشتن کلیک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هرس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DBCB0D-009D-482E-B1C7-E8DE05C3E7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3B811-C0D3-46FA-8D28-2399170B0D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12082A-1226-4954-87AF-DCF712B800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98AA43-57DE-4448-A04D-34F13BEBA3D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" y="0"/>
            <a:ext cx="1219182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A6B52-9808-4C1E-9C98-702AB7BC2C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523" y="1622426"/>
            <a:ext cx="11213124" cy="4919052"/>
          </a:xfrm>
          <a:prstGeom prst="rect">
            <a:avLst/>
          </a:prstGeom>
        </p:spPr>
        <p:txBody>
          <a:bodyPr/>
          <a:lstStyle>
            <a:lvl1pPr marL="428625" indent="-428625" algn="r" rtl="1">
              <a:buClr>
                <a:schemeClr val="bg2"/>
              </a:buClr>
              <a:buFont typeface="Wingdings" panose="05000000000000000000" pitchFamily="2" charset="2"/>
              <a:buChar char="v"/>
              <a:defRPr sz="1800" b="1">
                <a:solidFill>
                  <a:schemeClr val="accent1">
                    <a:lumMod val="10000"/>
                  </a:schemeClr>
                </a:solidFill>
                <a:cs typeface="+mj-cs"/>
              </a:defRPr>
            </a:lvl1pPr>
          </a:lstStyle>
          <a:p>
            <a:r>
              <a:rPr lang="fa-IR"/>
              <a:t>متن خود را وارد نمایید.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12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4EC63A-5258-4687-B6DB-32770376DC30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7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</p:sldLayoutIdLst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kargozin.com/" TargetMode="Externa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2FC425C9-B10E-4B8F-9354-CB106367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3068960"/>
            <a:ext cx="8925351" cy="5605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2400" dirty="0"/>
              <a:t>گزارش عملکرد در حوزه حقوق اداری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1483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A8B7D99-11E8-4CA7-85F4-B1EB6A5A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620688"/>
            <a:ext cx="4087479" cy="560539"/>
          </a:xfrm>
        </p:spPr>
        <p:txBody>
          <a:bodyPr/>
          <a:lstStyle/>
          <a:p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از تاریخ 1402/01/01  </a:t>
            </a:r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لغایت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 1402/12/28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D1375B3-5D33-4694-B4BF-48B82EA6E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761690"/>
              </p:ext>
            </p:extLst>
          </p:nvPr>
        </p:nvGraphicFramePr>
        <p:xfrm>
          <a:off x="1163452" y="1503089"/>
          <a:ext cx="9865096" cy="4735701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68417">
                  <a:extLst>
                    <a:ext uri="{9D8B030D-6E8A-4147-A177-3AD203B41FA5}">
                      <a16:colId xmlns:a16="http://schemas.microsoft.com/office/drawing/2014/main" val="2954303466"/>
                    </a:ext>
                  </a:extLst>
                </a:gridCol>
                <a:gridCol w="5908314">
                  <a:extLst>
                    <a:ext uri="{9D8B030D-6E8A-4147-A177-3AD203B41FA5}">
                      <a16:colId xmlns:a16="http://schemas.microsoft.com/office/drawing/2014/main" val="3900968277"/>
                    </a:ext>
                  </a:extLst>
                </a:gridCol>
                <a:gridCol w="3288365">
                  <a:extLst>
                    <a:ext uri="{9D8B030D-6E8A-4147-A177-3AD203B41FA5}">
                      <a16:colId xmlns:a16="http://schemas.microsoft.com/office/drawing/2014/main" val="1441159758"/>
                    </a:ext>
                  </a:extLst>
                </a:gridCol>
              </a:tblGrid>
              <a:tr h="508347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ردیف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موضوع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تعداد پرونده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6052"/>
                  </a:ext>
                </a:extLst>
              </a:tr>
              <a:tr h="43572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فوق العاده ویژه در موارد خاص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4017"/>
                  </a:ext>
                </a:extLst>
              </a:tr>
              <a:tr h="43572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اعاده به خدمت جانبازان وفق ماده 4 قانون تسهیلات اجتماعی جانبازان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82129"/>
                  </a:ext>
                </a:extLst>
              </a:tr>
              <a:tr h="43572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برقراری حال اشتغال مستخدمین ایثارگر (شهید جانباز، و ...)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136890"/>
                  </a:ext>
                </a:extLst>
              </a:tr>
              <a:tr h="43572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پردخت حقوق و مزایای معوقه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4661"/>
                  </a:ext>
                </a:extLst>
              </a:tr>
              <a:tr h="368874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پاداش پایان خدمت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39144"/>
                  </a:ext>
                </a:extLst>
              </a:tr>
              <a:tr h="368874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تامین اجتماعی به پذیرش و احتساب سوابق بیمه ای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423551"/>
                  </a:ext>
                </a:extLst>
              </a:tr>
              <a:tr h="368874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مزایای خدمت در مناطق محروم ودورافتاده جنگی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315808"/>
                  </a:ext>
                </a:extLst>
              </a:tr>
              <a:tr h="368874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اعلام تعارض آرا(ماده89)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972763"/>
                  </a:ext>
                </a:extLst>
              </a:tr>
              <a:tr h="368874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تبدیل ایام انفکاک/ بیکاری و بلاتکلیفی به انتصاب و پرداخت حقوق و مزایای این ایام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42057"/>
                  </a:ext>
                </a:extLst>
              </a:tr>
              <a:tr h="368874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مزایای همترازی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14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029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A8B7D99-11E8-4CA7-85F4-B1EB6A5A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620688"/>
            <a:ext cx="4087479" cy="560539"/>
          </a:xfrm>
        </p:spPr>
        <p:txBody>
          <a:bodyPr/>
          <a:lstStyle/>
          <a:p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از تاریخ 1402/01/01  </a:t>
            </a:r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لغایت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 1402/12/28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4D05FC-1E88-42EC-B368-BDC851E767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796"/>
              </p:ext>
            </p:extLst>
          </p:nvPr>
        </p:nvGraphicFramePr>
        <p:xfrm>
          <a:off x="1235459" y="1333187"/>
          <a:ext cx="9721080" cy="48965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58659">
                  <a:extLst>
                    <a:ext uri="{9D8B030D-6E8A-4147-A177-3AD203B41FA5}">
                      <a16:colId xmlns:a16="http://schemas.microsoft.com/office/drawing/2014/main" val="2954303466"/>
                    </a:ext>
                  </a:extLst>
                </a:gridCol>
                <a:gridCol w="5822061">
                  <a:extLst>
                    <a:ext uri="{9D8B030D-6E8A-4147-A177-3AD203B41FA5}">
                      <a16:colId xmlns:a16="http://schemas.microsoft.com/office/drawing/2014/main" val="3900968277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441159758"/>
                    </a:ext>
                  </a:extLst>
                </a:gridCol>
              </a:tblGrid>
              <a:tr h="51499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ردیف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موضوع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تعداد پرونده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6052"/>
                  </a:ext>
                </a:extLst>
              </a:tr>
              <a:tr h="44142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برقراری حقوق وظیفه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4017"/>
                  </a:ext>
                </a:extLst>
              </a:tr>
              <a:tr h="44142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مطالبه خسارت تاخیر تادیه همزمان با خواسته اصلی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82129"/>
                  </a:ext>
                </a:extLst>
              </a:tr>
              <a:tr h="44142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 به پرداخت فوق العاده سختی کار و کار در محیط های غیر متعارف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136890"/>
                  </a:ext>
                </a:extLst>
              </a:tr>
              <a:tr h="44142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برقراری مزایای تسهیلات استخدامی ویژه فرزندان شاهد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4661"/>
                  </a:ext>
                </a:extLst>
              </a:tr>
              <a:tr h="373695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تنزل رتبه کارکنان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39144"/>
                  </a:ext>
                </a:extLst>
              </a:tr>
              <a:tr h="373695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اعطای تسهیلات رفاهی در دستگاه های اجرایی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423551"/>
                  </a:ext>
                </a:extLst>
              </a:tr>
              <a:tr h="373695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برقراری مستمری بانشستگی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315808"/>
                  </a:ext>
                </a:extLst>
              </a:tr>
              <a:tr h="373695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وجوه مرخصی مناطق محروم و جنگی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972763"/>
                  </a:ext>
                </a:extLst>
              </a:tr>
              <a:tr h="373695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تبدیل وضعیت از قرارداد طرحی به رسمی 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42057"/>
                  </a:ext>
                </a:extLst>
              </a:tr>
              <a:tr h="373695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فوق العاده ایثارگری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148707"/>
                  </a:ext>
                </a:extLst>
              </a:tr>
              <a:tr h="373695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endParaRPr lang="fa-IR" sz="160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و ...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...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053341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9A9AD68-4217-4EAD-A8BA-306CCC0B8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791567"/>
              </p:ext>
            </p:extLst>
          </p:nvPr>
        </p:nvGraphicFramePr>
        <p:xfrm>
          <a:off x="2031999" y="6237312"/>
          <a:ext cx="8128000" cy="601943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325028">
                  <a:extLst>
                    <a:ext uri="{9D8B030D-6E8A-4147-A177-3AD203B41FA5}">
                      <a16:colId xmlns:a16="http://schemas.microsoft.com/office/drawing/2014/main" val="2483473225"/>
                    </a:ext>
                  </a:extLst>
                </a:gridCol>
                <a:gridCol w="5802972">
                  <a:extLst>
                    <a:ext uri="{9D8B030D-6E8A-4147-A177-3AD203B41FA5}">
                      <a16:colId xmlns:a16="http://schemas.microsoft.com/office/drawing/2014/main" val="3656589850"/>
                    </a:ext>
                  </a:extLst>
                </a:gridCol>
              </a:tblGrid>
              <a:tr h="601943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cs typeface="B Titr" panose="00000700000000000000" pitchFamily="2" charset="-78"/>
                        </a:rPr>
                        <a:t>جمع کل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cs typeface="B Titr" panose="00000700000000000000" pitchFamily="2" charset="-78"/>
                        </a:rPr>
                        <a:t>31459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5204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633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9869485-B139-4D34-81F5-D579658D0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19638"/>
              </p:ext>
            </p:extLst>
          </p:nvPr>
        </p:nvGraphicFramePr>
        <p:xfrm>
          <a:off x="1055440" y="1306448"/>
          <a:ext cx="10081120" cy="5074882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83054">
                  <a:extLst>
                    <a:ext uri="{9D8B030D-6E8A-4147-A177-3AD203B41FA5}">
                      <a16:colId xmlns:a16="http://schemas.microsoft.com/office/drawing/2014/main" val="2954303466"/>
                    </a:ext>
                  </a:extLst>
                </a:gridCol>
                <a:gridCol w="6037693">
                  <a:extLst>
                    <a:ext uri="{9D8B030D-6E8A-4147-A177-3AD203B41FA5}">
                      <a16:colId xmlns:a16="http://schemas.microsoft.com/office/drawing/2014/main" val="3900968277"/>
                    </a:ext>
                  </a:extLst>
                </a:gridCol>
                <a:gridCol w="3360373">
                  <a:extLst>
                    <a:ext uri="{9D8B030D-6E8A-4147-A177-3AD203B41FA5}">
                      <a16:colId xmlns:a16="http://schemas.microsoft.com/office/drawing/2014/main" val="1441159758"/>
                    </a:ext>
                  </a:extLst>
                </a:gridCol>
              </a:tblGrid>
              <a:tr h="533748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anose="00000700000000000000" pitchFamily="2" charset="-78"/>
                        </a:rPr>
                        <a:t>ردیف</a:t>
                      </a:r>
                      <a:endParaRPr lang="fa-IR" sz="1400" b="1" dirty="0">
                        <a:solidFill>
                          <a:schemeClr val="accent2">
                            <a:lumMod val="1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anose="00000700000000000000" pitchFamily="2" charset="-78"/>
                        </a:rPr>
                        <a:t>موضوع</a:t>
                      </a:r>
                      <a:endParaRPr lang="fa-IR" sz="1400" b="1" dirty="0">
                        <a:solidFill>
                          <a:schemeClr val="accent2">
                            <a:lumMod val="1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>
                          <a:cs typeface="B Titr" panose="00000700000000000000" pitchFamily="2" charset="-78"/>
                        </a:rPr>
                        <a:t>تعداد پرونده</a:t>
                      </a:r>
                      <a:endParaRPr lang="fa-IR" sz="1400" b="1" dirty="0">
                        <a:solidFill>
                          <a:schemeClr val="accent2">
                            <a:lumMod val="10000"/>
                          </a:schemeClr>
                        </a:solidFill>
                        <a:cs typeface="B Titr" panose="000007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6052"/>
                  </a:ext>
                </a:extLst>
              </a:tr>
              <a:tr h="45749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الزام به پذیرش و استخدام همسران و فرزندان شهدا و ایثارگران و جانبازان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4،440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4017"/>
                  </a:ext>
                </a:extLst>
              </a:tr>
              <a:tr h="45749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الزام به تبدیل وضعیت شرکتی به رسمی 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3،852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82129"/>
                  </a:ext>
                </a:extLst>
              </a:tr>
              <a:tr h="45749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الزام به تبدیل وضعیت قراردادی به رسمی </a:t>
                      </a:r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1،996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136890"/>
                  </a:ext>
                </a:extLst>
              </a:tr>
              <a:tr h="45749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پذیرش و استخدام ایثارگران و جانبازان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4661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پذیرش و استخدام همسران و فرزندان شهدا و ایثارگران و جانبازان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39144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تبدیل وضعیت شرکتی به رسمی 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423551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تبدیل وضعیت قراردادی به رسمی 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315808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حقوق و مزایای 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972763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صدور گواهی حضور در جبهه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42057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اعاده به خدمت جانبازان وفق ماده 4 قانون تسهیلات اجتماعی جانبازان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148707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برقراری حال اشتغال مستخدمین ایثارگر (شهید جانباز و ...)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247373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EC797CEE-54D2-476A-8188-5F670D53FDF6}"/>
              </a:ext>
            </a:extLst>
          </p:cNvPr>
          <p:cNvSpPr/>
          <p:nvPr/>
        </p:nvSpPr>
        <p:spPr>
          <a:xfrm>
            <a:off x="1703512" y="620688"/>
            <a:ext cx="69600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100" b="1" dirty="0">
                <a:solidFill>
                  <a:srgbClr val="D8D8D8">
                    <a:lumMod val="10000"/>
                  </a:srgbClr>
                </a:solidFill>
                <a:latin typeface="Calibri Light"/>
                <a:ea typeface="+mj-ea"/>
                <a:cs typeface="B Titr" panose="00000700000000000000" pitchFamily="2" charset="-78"/>
              </a:rPr>
              <a:t>اهم پرونده های مربوط به حوزه ایثارگران</a:t>
            </a:r>
            <a:endParaRPr lang="fa-IR" sz="2100" dirty="0"/>
          </a:p>
        </p:txBody>
      </p:sp>
    </p:spTree>
    <p:extLst>
      <p:ext uri="{BB962C8B-B14F-4D97-AF65-F5344CB8AC3E}">
        <p14:creationId xmlns:p14="http://schemas.microsoft.com/office/powerpoint/2010/main" val="52407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9CD0-F34B-493B-802B-E31C1F89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548680"/>
            <a:ext cx="8290420" cy="560539"/>
          </a:xfrm>
        </p:spPr>
        <p:txBody>
          <a:bodyPr/>
          <a:lstStyle/>
          <a:p>
            <a:pPr algn="ctr"/>
            <a:r>
              <a:rPr lang="fa-IR" sz="2000" dirty="0">
                <a:cs typeface="B Titr" panose="00000700000000000000" pitchFamily="2" charset="-78"/>
              </a:rPr>
              <a:t>10 موضوع پرتکرار در 10 دستگاه اجرایی با بیشترین ورودی پرونده در دیوان عدالت اداری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6830E40-8F4D-41C5-8178-C6714F0BF508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54542294"/>
              </p:ext>
            </p:extLst>
          </p:nvPr>
        </p:nvGraphicFramePr>
        <p:xfrm>
          <a:off x="564523" y="1484784"/>
          <a:ext cx="11062953" cy="51180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74777">
                  <a:extLst>
                    <a:ext uri="{9D8B030D-6E8A-4147-A177-3AD203B41FA5}">
                      <a16:colId xmlns:a16="http://schemas.microsoft.com/office/drawing/2014/main" val="3490318146"/>
                    </a:ext>
                  </a:extLst>
                </a:gridCol>
                <a:gridCol w="5521915">
                  <a:extLst>
                    <a:ext uri="{9D8B030D-6E8A-4147-A177-3AD203B41FA5}">
                      <a16:colId xmlns:a16="http://schemas.microsoft.com/office/drawing/2014/main" val="565705018"/>
                    </a:ext>
                  </a:extLst>
                </a:gridCol>
                <a:gridCol w="2639805">
                  <a:extLst>
                    <a:ext uri="{9D8B030D-6E8A-4147-A177-3AD203B41FA5}">
                      <a16:colId xmlns:a16="http://schemas.microsoft.com/office/drawing/2014/main" val="2133010467"/>
                    </a:ext>
                  </a:extLst>
                </a:gridCol>
                <a:gridCol w="2226456">
                  <a:extLst>
                    <a:ext uri="{9D8B030D-6E8A-4147-A177-3AD203B41FA5}">
                      <a16:colId xmlns:a16="http://schemas.microsoft.com/office/drawing/2014/main" val="4156652981"/>
                    </a:ext>
                  </a:extLst>
                </a:gridCol>
              </a:tblGrid>
              <a:tr h="4478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/>
                        <a:t>ردیف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موضوع شکایت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دستگاه طرف شکایت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فراوانی در 9 ماهه سال جاری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9100249"/>
                  </a:ext>
                </a:extLst>
              </a:tr>
              <a:tr h="4478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اعتراض به رأی قطعی هیأت حل اختلاف اداره کار و امور اجتماعی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وزارت تعاون، کار و رفاه اجتماعی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13568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94364"/>
                  </a:ext>
                </a:extLst>
              </a:tr>
              <a:tr h="4478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الزام به تبدیل وضعیت پیمانی به رسمی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دستگاه های زیرمجموعه رییس جمهور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6363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474709"/>
                  </a:ext>
                </a:extLst>
              </a:tr>
              <a:tr h="4478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الزام به اصلاح عنوان شغلی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سازمان تامین اجتماعی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5226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46100"/>
                  </a:ext>
                </a:extLst>
              </a:tr>
              <a:tr h="4478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اعتراض به رأی قطعی کمیسیون تجدیدنظر ماده 100 قانون شهرداری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شهرداری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4164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285846"/>
                  </a:ext>
                </a:extLst>
              </a:tr>
              <a:tr h="4478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اعتراض به رأی کمیسیون تبصره 2 ذیل بند 3 ماده 99 قانون شهرداری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وزارت کشور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3206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5023"/>
                  </a:ext>
                </a:extLst>
              </a:tr>
              <a:tr h="4478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الزام به پرداخت وجوه مرخصی مناطق محروم و جنگی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وزارت آموزش و پرورش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2289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277246"/>
                  </a:ext>
                </a:extLst>
              </a:tr>
              <a:tr h="63457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الزام به پرداخت وجوه مرخصی مناطق محروم و جنگی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وزارت بهداشت، درمان و آموزش پزشکی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1956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23816"/>
                  </a:ext>
                </a:extLst>
              </a:tr>
              <a:tr h="4478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اعتراض به رأی قطعی هیأت حل اختلاف مالیاتی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وزارت امور اقتصاد و دارایی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1886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833260"/>
                  </a:ext>
                </a:extLst>
              </a:tr>
              <a:tr h="4478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الزام به تبدیل وضعیت پیمانی به رسمی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وزارت راه و شهرسازی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1238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696054"/>
                  </a:ext>
                </a:extLst>
              </a:tr>
              <a:tr h="44780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درخواست احراز وقوع تخلف (ماده 10 قانون دیوان عدالت اداری)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وزارت جهاد کشاورزی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50000"/>
                            </a:schemeClr>
                          </a:solidFill>
                          <a:cs typeface="+mn-cs"/>
                        </a:rPr>
                        <a:t>605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8754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6340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E2ED-5449-4016-82EF-4FF8B94FB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537417"/>
            <a:ext cx="8041261" cy="560539"/>
          </a:xfrm>
        </p:spPr>
        <p:txBody>
          <a:bodyPr/>
          <a:lstStyle/>
          <a:p>
            <a:pPr algn="ctr"/>
            <a:r>
              <a:rPr lang="fa-IR" sz="2100" dirty="0">
                <a:cs typeface="B Titr" panose="00000700000000000000" pitchFamily="2" charset="-78"/>
              </a:rPr>
              <a:t>جدول مقایسه ای توزیع فراوانی دادخواست های وارده به دیوان عدالت اداری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317F053-350C-4377-AC50-291C8897257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68872326"/>
              </p:ext>
            </p:extLst>
          </p:nvPr>
        </p:nvGraphicFramePr>
        <p:xfrm>
          <a:off x="1513768" y="2152440"/>
          <a:ext cx="9164464" cy="25531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291116">
                  <a:extLst>
                    <a:ext uri="{9D8B030D-6E8A-4147-A177-3AD203B41FA5}">
                      <a16:colId xmlns:a16="http://schemas.microsoft.com/office/drawing/2014/main" val="650733916"/>
                    </a:ext>
                  </a:extLst>
                </a:gridCol>
                <a:gridCol w="2291116">
                  <a:extLst>
                    <a:ext uri="{9D8B030D-6E8A-4147-A177-3AD203B41FA5}">
                      <a16:colId xmlns:a16="http://schemas.microsoft.com/office/drawing/2014/main" val="793353263"/>
                    </a:ext>
                  </a:extLst>
                </a:gridCol>
                <a:gridCol w="2291116">
                  <a:extLst>
                    <a:ext uri="{9D8B030D-6E8A-4147-A177-3AD203B41FA5}">
                      <a16:colId xmlns:a16="http://schemas.microsoft.com/office/drawing/2014/main" val="3099501299"/>
                    </a:ext>
                  </a:extLst>
                </a:gridCol>
                <a:gridCol w="2291116">
                  <a:extLst>
                    <a:ext uri="{9D8B030D-6E8A-4147-A177-3AD203B41FA5}">
                      <a16:colId xmlns:a16="http://schemas.microsoft.com/office/drawing/2014/main" val="3758381095"/>
                    </a:ext>
                  </a:extLst>
                </a:gridCol>
              </a:tblGrid>
              <a:tr h="851040">
                <a:tc rowSpan="2">
                  <a:txBody>
                    <a:bodyPr/>
                    <a:lstStyle/>
                    <a:p>
                      <a:pPr algn="ctr" rtl="1"/>
                      <a:endParaRPr lang="fa-IR" dirty="0"/>
                    </a:p>
                    <a:p>
                      <a:pPr algn="ctr" rtl="1"/>
                      <a:r>
                        <a:rPr lang="fa-IR" sz="2000" dirty="0"/>
                        <a:t>واحد قضایی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وارده واقعی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0821185"/>
                  </a:ext>
                </a:extLst>
              </a:tr>
              <a:tr h="8510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/>
                        <a:t>سال 1401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/>
                        <a:t>سال 1402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/>
                        <a:t>نرخ رشد 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811435"/>
                  </a:ext>
                </a:extLst>
              </a:tr>
              <a:tr h="85104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1"/>
                          </a:solidFill>
                        </a:rPr>
                        <a:t>دیوان عدالت اداری</a:t>
                      </a: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170776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165774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2/9 -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81322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B739BBC-FCA0-57BC-0B91-C816C3E5F00D}"/>
              </a:ext>
            </a:extLst>
          </p:cNvPr>
          <p:cNvSpPr/>
          <p:nvPr/>
        </p:nvSpPr>
        <p:spPr>
          <a:xfrm>
            <a:off x="8688288" y="5645723"/>
            <a:ext cx="2736304" cy="6748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  <a:hlinkClick r:id="rId2"/>
              </a:rPr>
              <a:t>www.kargozin.com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06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24E53-5156-492F-9F41-FFBAD8F55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79" y="2069605"/>
            <a:ext cx="2424065" cy="2388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5542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65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5560" y="522122"/>
            <a:ext cx="6552728" cy="560539"/>
          </a:xfrm>
        </p:spPr>
        <p:txBody>
          <a:bodyPr/>
          <a:lstStyle/>
          <a:p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پرونده های وارده  از تاریخ 1402/01/01  </a:t>
            </a:r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لغایت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 1402/12/28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89FF2F0-DFB2-4F2D-B76E-36D4B56027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427190"/>
              </p:ext>
            </p:extLst>
          </p:nvPr>
        </p:nvGraphicFramePr>
        <p:xfrm>
          <a:off x="1415480" y="1628800"/>
          <a:ext cx="9496152" cy="442680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025058">
                  <a:extLst>
                    <a:ext uri="{9D8B030D-6E8A-4147-A177-3AD203B41FA5}">
                      <a16:colId xmlns:a16="http://schemas.microsoft.com/office/drawing/2014/main" val="2954303466"/>
                    </a:ext>
                  </a:extLst>
                </a:gridCol>
                <a:gridCol w="5305710">
                  <a:extLst>
                    <a:ext uri="{9D8B030D-6E8A-4147-A177-3AD203B41FA5}">
                      <a16:colId xmlns:a16="http://schemas.microsoft.com/office/drawing/2014/main" val="3900968277"/>
                    </a:ext>
                  </a:extLst>
                </a:gridCol>
                <a:gridCol w="3165384">
                  <a:extLst>
                    <a:ext uri="{9D8B030D-6E8A-4147-A177-3AD203B41FA5}">
                      <a16:colId xmlns:a16="http://schemas.microsoft.com/office/drawing/2014/main" val="144115975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ردیف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موضوع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تعداد پرونده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605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الزام به تبدیل وضعیت پیمانی به رسمی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6،506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4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الزام به پذیرش و استخدام همسران و فرزندان شهدا و ایثارگران و جانبازان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4،440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8212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الزام به تبدیل وضعیت شرکتی به رسمی 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3،852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13689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الزام به پذیرش و استخدام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2،122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4661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الزام به تبدیل وضعیت قراردادی به رسمی </a:t>
                      </a:r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1،996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39144"/>
                  </a:ext>
                </a:extLst>
              </a:tr>
              <a:tr h="197741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تبدیل وضعیت قراردادی پیمانی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1،700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423551"/>
                  </a:ext>
                </a:extLst>
              </a:tr>
              <a:tr h="16572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دستور موقت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1،348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3158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ابطال در راستای ماده 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1،099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972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نتیجه آزمون استخدامی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420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تقاضای ابطال مصوبه (آیین نامه، بخشنامه، دستورالعمل دولتی)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14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709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A8B7D99-11E8-4CA7-85F4-B1EB6A5A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522122"/>
            <a:ext cx="4087479" cy="560539"/>
          </a:xfrm>
        </p:spPr>
        <p:txBody>
          <a:bodyPr/>
          <a:lstStyle/>
          <a:p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از تاریخ 1402/01/01  </a:t>
            </a:r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لغایت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 1402/12/28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5307E3F-AA32-44F7-AB29-321C87507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711210"/>
              </p:ext>
            </p:extLst>
          </p:nvPr>
        </p:nvGraphicFramePr>
        <p:xfrm>
          <a:off x="1415480" y="1628800"/>
          <a:ext cx="9496152" cy="442680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025058">
                  <a:extLst>
                    <a:ext uri="{9D8B030D-6E8A-4147-A177-3AD203B41FA5}">
                      <a16:colId xmlns:a16="http://schemas.microsoft.com/office/drawing/2014/main" val="2954303466"/>
                    </a:ext>
                  </a:extLst>
                </a:gridCol>
                <a:gridCol w="5305710">
                  <a:extLst>
                    <a:ext uri="{9D8B030D-6E8A-4147-A177-3AD203B41FA5}">
                      <a16:colId xmlns:a16="http://schemas.microsoft.com/office/drawing/2014/main" val="3900968277"/>
                    </a:ext>
                  </a:extLst>
                </a:gridCol>
                <a:gridCol w="3165384">
                  <a:extLst>
                    <a:ext uri="{9D8B030D-6E8A-4147-A177-3AD203B41FA5}">
                      <a16:colId xmlns:a16="http://schemas.microsoft.com/office/drawing/2014/main" val="144115975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ردیف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موضوع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تعداد پرونده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605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11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درخواست احراز وقوع تخلف (ماده 10 قانون دیوان عدالت)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4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12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پذیرش و استخدام ایثارگران و جانبازان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8212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13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اعاده به خدمت کارکنان/بازگشت به کار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13689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14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تبدیل وضعیت رسمی آزمایشی به رسمی قطعی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4661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15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تبدیل وضعیت از قرارداد طرحی به رسمی آزمایشی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39144"/>
                  </a:ext>
                </a:extLst>
              </a:tr>
              <a:tr h="197741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16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نتیجه مصاحبه استخدامی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423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17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حقوق و مزایای معوقه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3158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18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پذیرش و استخدام همسران و فرزندان شهدا و ایثارگران و جانبازان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972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19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حکم کارگزینی و الزام به اصلاح آن در دستگاه های اجرایی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420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accent2">
                              <a:lumMod val="10000"/>
                            </a:schemeClr>
                          </a:solidFill>
                        </a:rPr>
                        <a:t>20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تبدیل وضعیت پیمانی به رسمی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14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92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A8B7D99-11E8-4CA7-85F4-B1EB6A5A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620688"/>
            <a:ext cx="4087479" cy="560539"/>
          </a:xfrm>
        </p:spPr>
        <p:txBody>
          <a:bodyPr/>
          <a:lstStyle/>
          <a:p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از تاریخ 1402/01/01  </a:t>
            </a:r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لغایت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 1402/12/28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2B9657-BBEE-4B9B-8CC5-BD293AC54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091544"/>
              </p:ext>
            </p:extLst>
          </p:nvPr>
        </p:nvGraphicFramePr>
        <p:xfrm>
          <a:off x="1415480" y="1628800"/>
          <a:ext cx="9496152" cy="442680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025058">
                  <a:extLst>
                    <a:ext uri="{9D8B030D-6E8A-4147-A177-3AD203B41FA5}">
                      <a16:colId xmlns:a16="http://schemas.microsoft.com/office/drawing/2014/main" val="2954303466"/>
                    </a:ext>
                  </a:extLst>
                </a:gridCol>
                <a:gridCol w="5305710">
                  <a:extLst>
                    <a:ext uri="{9D8B030D-6E8A-4147-A177-3AD203B41FA5}">
                      <a16:colId xmlns:a16="http://schemas.microsoft.com/office/drawing/2014/main" val="3900968277"/>
                    </a:ext>
                  </a:extLst>
                </a:gridCol>
                <a:gridCol w="3165384">
                  <a:extLst>
                    <a:ext uri="{9D8B030D-6E8A-4147-A177-3AD203B41FA5}">
                      <a16:colId xmlns:a16="http://schemas.microsoft.com/office/drawing/2014/main" val="144115975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ردیف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موضوع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تعداد پرونده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605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اعمال سهمیه در آزمون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4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تمدید قرارداد استخدامی کار معین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8212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تبدیل وضعیت شرکتی به رسمی 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13689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رای قطعی صادره از هسته/هیات گزینش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4661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شروع به کار پس از انجام آزمون استخدامی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39144"/>
                  </a:ext>
                </a:extLst>
              </a:tr>
              <a:tr h="19774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احتساب مدرک تحصیلی در دستگاه های اجرایی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423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ما به التفاوت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3158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احتساب سنواتی خدمتی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972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ارتقای رتبه با پست سازمانی دستگاه های اجرایی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420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حکم انتقال/ تغییر محل جغرافیایی خدمت کارکنان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14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93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A8B7D99-11E8-4CA7-85F4-B1EB6A5A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620688"/>
            <a:ext cx="4087479" cy="560539"/>
          </a:xfrm>
        </p:spPr>
        <p:txBody>
          <a:bodyPr/>
          <a:lstStyle/>
          <a:p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از تاریخ 1402/01/01  </a:t>
            </a:r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لغایت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 1402/12/28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C71D6E-F148-4C50-A3F0-2F1D9221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573702"/>
              </p:ext>
            </p:extLst>
          </p:nvPr>
        </p:nvGraphicFramePr>
        <p:xfrm>
          <a:off x="1415480" y="1628800"/>
          <a:ext cx="9496152" cy="442680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1025058">
                  <a:extLst>
                    <a:ext uri="{9D8B030D-6E8A-4147-A177-3AD203B41FA5}">
                      <a16:colId xmlns:a16="http://schemas.microsoft.com/office/drawing/2014/main" val="2954303466"/>
                    </a:ext>
                  </a:extLst>
                </a:gridCol>
                <a:gridCol w="5513338">
                  <a:extLst>
                    <a:ext uri="{9D8B030D-6E8A-4147-A177-3AD203B41FA5}">
                      <a16:colId xmlns:a16="http://schemas.microsoft.com/office/drawing/2014/main" val="3900968277"/>
                    </a:ext>
                  </a:extLst>
                </a:gridCol>
                <a:gridCol w="2957756">
                  <a:extLst>
                    <a:ext uri="{9D8B030D-6E8A-4147-A177-3AD203B41FA5}">
                      <a16:colId xmlns:a16="http://schemas.microsoft.com/office/drawing/2014/main" val="1441159758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ردیف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موضوع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تعداد پرونده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605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پذیرش و استخدام معلولان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401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تبدیل وضعیت قراردادی به رسمی 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8212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حقوق و مزایای ایثارگران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13689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حکم کارگزینی و الزام به اصلاح آن در دستگاه های اجرایی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4661"/>
                  </a:ext>
                </a:extLst>
              </a:tr>
              <a:tr h="168019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اعاده پست سازمانی و احقاق کلیه حقوق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  <a:endParaRPr lang="fa-IR" sz="1800" b="0" kern="1200" dirty="0">
                        <a:solidFill>
                          <a:schemeClr val="accent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39144"/>
                  </a:ext>
                </a:extLst>
              </a:tr>
              <a:tr h="19774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ما به التفاوت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4235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کسر حقوق و مزایا و استرداد آن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3158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پذیرش بیمه تامین اجتماعی رانندگان حمل و نقل بار و مسافر بین شهری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9727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ابطال در راستای ماده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420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اصلاح حکم بازنشستگی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14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645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A8B7D99-11E8-4CA7-85F4-B1EB6A5A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620688"/>
            <a:ext cx="4087479" cy="560539"/>
          </a:xfrm>
        </p:spPr>
        <p:txBody>
          <a:bodyPr/>
          <a:lstStyle/>
          <a:p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از تاریخ 1402/01/01  </a:t>
            </a:r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لغایت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 1402/12/28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C71D6E-F148-4C50-A3F0-2F1D9221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49643"/>
              </p:ext>
            </p:extLst>
          </p:nvPr>
        </p:nvGraphicFramePr>
        <p:xfrm>
          <a:off x="1361474" y="1555614"/>
          <a:ext cx="9469052" cy="468169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41583">
                  <a:extLst>
                    <a:ext uri="{9D8B030D-6E8A-4147-A177-3AD203B41FA5}">
                      <a16:colId xmlns:a16="http://schemas.microsoft.com/office/drawing/2014/main" val="2954303466"/>
                    </a:ext>
                  </a:extLst>
                </a:gridCol>
                <a:gridCol w="5796436">
                  <a:extLst>
                    <a:ext uri="{9D8B030D-6E8A-4147-A177-3AD203B41FA5}">
                      <a16:colId xmlns:a16="http://schemas.microsoft.com/office/drawing/2014/main" val="3900968277"/>
                    </a:ext>
                  </a:extLst>
                </a:gridCol>
                <a:gridCol w="3031033">
                  <a:extLst>
                    <a:ext uri="{9D8B030D-6E8A-4147-A177-3AD203B41FA5}">
                      <a16:colId xmlns:a16="http://schemas.microsoft.com/office/drawing/2014/main" val="1441159758"/>
                    </a:ext>
                  </a:extLst>
                </a:gridCol>
              </a:tblGrid>
              <a:tr h="507789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ردیف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موضوع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تعداد پرونده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6052"/>
                  </a:ext>
                </a:extLst>
              </a:tr>
              <a:tr h="435247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احتساب سنوات خدمتی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4017"/>
                  </a:ext>
                </a:extLst>
              </a:tr>
              <a:tr h="435247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دستگاه های اجرایی به پرداخت حق بیمه و الزام تامین اجتماعی به دریافت و ایجاد سابقه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82129"/>
                  </a:ext>
                </a:extLst>
              </a:tr>
              <a:tr h="435247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حقوق و مزایای مدرک تحصیلی بالاتر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136890"/>
                  </a:ext>
                </a:extLst>
              </a:tr>
              <a:tr h="435247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فوق العاده مناطق کمتر توسعه یافته و بدی اب و هوا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4661"/>
                  </a:ext>
                </a:extLst>
              </a:tr>
              <a:tr h="3713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نقض حکم بازنشستگی و اعاده به خدمت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39144"/>
                  </a:ext>
                </a:extLst>
              </a:tr>
              <a:tr h="3713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درخواست احراز وقوع تخلف (ماده 10 قانون دیوان عدالت)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423551"/>
                  </a:ext>
                </a:extLst>
              </a:tr>
              <a:tr h="3713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انتقال محل خدمت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315808"/>
                  </a:ext>
                </a:extLst>
              </a:tr>
              <a:tr h="3713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تبدیل وضعیت قراردادی به پیمانی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972763"/>
                  </a:ext>
                </a:extLst>
              </a:tr>
              <a:tr h="3713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تقاضای ابطال مصوبه (آیین نامه، بخشنامه، دستورالعمل دولتی)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42057"/>
                  </a:ext>
                </a:extLst>
              </a:tr>
              <a:tr h="371348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اجرای حکم انتصاب و به کارگیری در پست سازمانی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14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0846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A8B7D99-11E8-4CA7-85F4-B1EB6A5A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620688"/>
            <a:ext cx="4087479" cy="560539"/>
          </a:xfrm>
        </p:spPr>
        <p:txBody>
          <a:bodyPr/>
          <a:lstStyle/>
          <a:p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از تاریخ 1402/01/01  </a:t>
            </a:r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لغایت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 1402/12/28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CC71D6E-F148-4C50-A3F0-2F1D922178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703694"/>
              </p:ext>
            </p:extLst>
          </p:nvPr>
        </p:nvGraphicFramePr>
        <p:xfrm>
          <a:off x="1001433" y="1590749"/>
          <a:ext cx="10189133" cy="4622528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90373">
                  <a:extLst>
                    <a:ext uri="{9D8B030D-6E8A-4147-A177-3AD203B41FA5}">
                      <a16:colId xmlns:a16="http://schemas.microsoft.com/office/drawing/2014/main" val="2954303466"/>
                    </a:ext>
                  </a:extLst>
                </a:gridCol>
                <a:gridCol w="6102383">
                  <a:extLst>
                    <a:ext uri="{9D8B030D-6E8A-4147-A177-3AD203B41FA5}">
                      <a16:colId xmlns:a16="http://schemas.microsoft.com/office/drawing/2014/main" val="3900968277"/>
                    </a:ext>
                  </a:extLst>
                </a:gridCol>
                <a:gridCol w="3396377">
                  <a:extLst>
                    <a:ext uri="{9D8B030D-6E8A-4147-A177-3AD203B41FA5}">
                      <a16:colId xmlns:a16="http://schemas.microsoft.com/office/drawing/2014/main" val="1441159758"/>
                    </a:ext>
                  </a:extLst>
                </a:gridCol>
              </a:tblGrid>
              <a:tr h="526342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ردیف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موضوع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تعداد پرونده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6052"/>
                  </a:ext>
                </a:extLst>
              </a:tr>
              <a:tr h="45115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پذیرش و استخدام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4017"/>
                  </a:ext>
                </a:extLst>
              </a:tr>
              <a:tr h="45115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اصلاح عنوان شغلی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82129"/>
                  </a:ext>
                </a:extLst>
              </a:tr>
              <a:tr h="45115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احتساب سوابق بیمه ای در احکام کارگزینی کارکنان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136890"/>
                  </a:ext>
                </a:extLst>
              </a:tr>
              <a:tr h="451150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تغییر پست سازمانی و کم شدن حقوق و مزایا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4661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تمدید قرارداد استخدامی پیمانی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39144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دستگاه به پرداخت حق بیمه و الزام صندوق بیمه ای به دریافت و ایجاد سابقه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423551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رای قطعی هیات رسیدگی به تخلفات اداری کارکنان دولت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315808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صدور گواهی حضور در جبهه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972763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دستگاه های اجرایی به پرداخت حق بیمه و الزام تامین اجتماعیبه دریافت و ایجاد سابقه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42057"/>
                  </a:ext>
                </a:extLst>
              </a:tr>
              <a:tr h="381931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تصمیم مقام اداری و صدور حکم اخراج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14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00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5A8B7D99-11E8-4CA7-85F4-B1EB6A5AD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728" y="620688"/>
            <a:ext cx="4087479" cy="560539"/>
          </a:xfrm>
        </p:spPr>
        <p:txBody>
          <a:bodyPr/>
          <a:lstStyle/>
          <a:p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از تاریخ 1402/01/01  </a:t>
            </a:r>
            <a:r>
              <a:rPr lang="fa-IR" dirty="0">
                <a:solidFill>
                  <a:schemeClr val="bg2"/>
                </a:solidFill>
                <a:cs typeface="B Titr" panose="00000700000000000000" pitchFamily="2" charset="-78"/>
              </a:rPr>
              <a:t>لغایت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B Titr" panose="00000700000000000000" pitchFamily="2" charset="-78"/>
              </a:rPr>
              <a:t>  1402/12/28</a:t>
            </a:r>
            <a:endParaRPr lang="en-US" dirty="0">
              <a:solidFill>
                <a:schemeClr val="accent6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A40670-6342-49F7-9654-C5813B337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4010778"/>
              </p:ext>
            </p:extLst>
          </p:nvPr>
        </p:nvGraphicFramePr>
        <p:xfrm>
          <a:off x="1073441" y="1628800"/>
          <a:ext cx="10045117" cy="4867819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680615">
                  <a:extLst>
                    <a:ext uri="{9D8B030D-6E8A-4147-A177-3AD203B41FA5}">
                      <a16:colId xmlns:a16="http://schemas.microsoft.com/office/drawing/2014/main" val="2954303466"/>
                    </a:ext>
                  </a:extLst>
                </a:gridCol>
                <a:gridCol w="6016130">
                  <a:extLst>
                    <a:ext uri="{9D8B030D-6E8A-4147-A177-3AD203B41FA5}">
                      <a16:colId xmlns:a16="http://schemas.microsoft.com/office/drawing/2014/main" val="3900968277"/>
                    </a:ext>
                  </a:extLst>
                </a:gridCol>
                <a:gridCol w="3348372">
                  <a:extLst>
                    <a:ext uri="{9D8B030D-6E8A-4147-A177-3AD203B41FA5}">
                      <a16:colId xmlns:a16="http://schemas.microsoft.com/office/drawing/2014/main" val="1441159758"/>
                    </a:ext>
                  </a:extLst>
                </a:gridCol>
              </a:tblGrid>
              <a:tr h="524746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ردیف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موضوع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/>
                        <a:t>تعداد پرونده</a:t>
                      </a:r>
                      <a:endParaRPr lang="fa-IR" sz="1600" b="1" dirty="0">
                        <a:solidFill>
                          <a:schemeClr val="accent2">
                            <a:lumMod val="1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736052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ارزیابی براساس نمره تراز اکتسابی آزمون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8374017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تبدیل وضعیت رسمی  آزمایشی به رسمی قطعی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6982129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اعمالی یک مقطع تحصیلی بالاتر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7136890"/>
                  </a:ext>
                </a:extLst>
              </a:tr>
              <a:tr h="449782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پذیرش و استخدام ایثارگران و جانبازان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94661"/>
                  </a:ext>
                </a:extLst>
              </a:tr>
              <a:tr h="380773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پاداش پایان خدمت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2339144"/>
                  </a:ext>
                </a:extLst>
              </a:tr>
              <a:tr h="380773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مطالبه خسارت دادرسی همزمان با خواسته اصلی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8423551"/>
                  </a:ext>
                </a:extLst>
              </a:tr>
              <a:tr h="380773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اعتراض به تنزل پست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6315808"/>
                  </a:ext>
                </a:extLst>
              </a:tr>
              <a:tr h="380773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تقاضای رسیدگی به استنکاف مقام اداری از اجرای رای هیات عمومی   </a:t>
                      </a:r>
                      <a:r>
                        <a:rPr lang="fa-IR" sz="18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lang="fa-IR" sz="1800" b="0" u="sng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معاون توسعه دستگاه </a:t>
                      </a:r>
                      <a:r>
                        <a:rPr lang="fa-IR" sz="1800" b="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972763"/>
                  </a:ext>
                </a:extLst>
              </a:tr>
              <a:tr h="380773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69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پرداخت حق بیمه و الزام صندوق بیمه ای به دریافت و ایجاد سابقه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842057"/>
                  </a:ext>
                </a:extLst>
              </a:tr>
              <a:tr h="380773"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60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الزام به اعاده به خدمت کارکنان/ بازگشت به کار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85800" rtl="1" eaLnBrk="1" latinLnBrk="0" hangingPunct="1"/>
                      <a:r>
                        <a:rPr lang="fa-IR" sz="1800" b="0" kern="1200" dirty="0">
                          <a:solidFill>
                            <a:schemeClr val="accent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5148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5447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اداری و استخدامی">
      <a:dk1>
        <a:srgbClr val="FFFFFF"/>
      </a:dk1>
      <a:lt1>
        <a:sysClr val="window" lastClr="FFFFFF"/>
      </a:lt1>
      <a:dk2>
        <a:srgbClr val="3A967D"/>
      </a:dk2>
      <a:lt2>
        <a:srgbClr val="106B52"/>
      </a:lt2>
      <a:accent1>
        <a:srgbClr val="D8D8D8"/>
      </a:accent1>
      <a:accent2>
        <a:srgbClr val="F2F2F2"/>
      </a:accent2>
      <a:accent3>
        <a:srgbClr val="3A967D"/>
      </a:accent3>
      <a:accent4>
        <a:srgbClr val="106B52"/>
      </a:accent4>
      <a:accent5>
        <a:srgbClr val="173D6A"/>
      </a:accent5>
      <a:accent6>
        <a:srgbClr val="2A5385"/>
      </a:accent6>
      <a:hlink>
        <a:srgbClr val="FFFFFF"/>
      </a:hlink>
      <a:folHlink>
        <a:srgbClr val="FFFFFF"/>
      </a:folHlink>
    </a:clrScheme>
    <a:fontScheme name="Custom 7">
      <a:majorFont>
        <a:latin typeface="Calibri Light"/>
        <a:ea typeface=""/>
        <a:cs typeface="B Mitra"/>
      </a:majorFont>
      <a:minorFont>
        <a:latin typeface="Calibri"/>
        <a:ea typeface=""/>
        <a:cs typeface="B Mitr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اداری و استخدامی.potx" id="{FE1E3621-FC8B-47A6-AFAB-1FE0D02739E7}" vid="{373D2BDE-1DDA-44D0-8676-E6D3BE4030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6153</TotalTime>
  <Words>1414</Words>
  <Application>Microsoft Office PowerPoint</Application>
  <PresentationFormat>Widescreen</PresentationFormat>
  <Paragraphs>405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Wingdings</vt:lpstr>
      <vt:lpstr>B Titr</vt:lpstr>
      <vt:lpstr>Calibri Light</vt:lpstr>
      <vt:lpstr>Arial</vt:lpstr>
      <vt:lpstr>Calibri</vt:lpstr>
      <vt:lpstr>1_Office Theme</vt:lpstr>
      <vt:lpstr>گزارش عملکرد در حوزه حقوق اداری</vt:lpstr>
      <vt:lpstr>PowerPoint Presentation</vt:lpstr>
      <vt:lpstr>پرونده های وارده  از تاریخ 1402/01/01  لغایت  1402/12/28</vt:lpstr>
      <vt:lpstr>از تاریخ 1402/01/01  لغایت  1402/12/28</vt:lpstr>
      <vt:lpstr>از تاریخ 1402/01/01  لغایت  1402/12/28</vt:lpstr>
      <vt:lpstr>از تاریخ 1402/01/01  لغایت  1402/12/28</vt:lpstr>
      <vt:lpstr>از تاریخ 1402/01/01  لغایت  1402/12/28</vt:lpstr>
      <vt:lpstr>از تاریخ 1402/01/01  لغایت  1402/12/28</vt:lpstr>
      <vt:lpstr>از تاریخ 1402/01/01  لغایت  1402/12/28</vt:lpstr>
      <vt:lpstr>از تاریخ 1402/01/01  لغایت  1402/12/28</vt:lpstr>
      <vt:lpstr>از تاریخ 1402/01/01  لغایت  1402/12/28</vt:lpstr>
      <vt:lpstr>PowerPoint Presentation</vt:lpstr>
      <vt:lpstr>10 موضوع پرتکرار در 10 دستگاه اجرایی با بیشترین ورودی پرونده در دیوان عدالت اداری</vt:lpstr>
      <vt:lpstr>جدول مقایسه ای توزیع فراوانی دادخواست های وارده به دیوان عدالت اداری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peyman</dc:creator>
  <cp:lastModifiedBy>صیاح الدین</cp:lastModifiedBy>
  <cp:revision>727</cp:revision>
  <cp:lastPrinted>2022-11-07T13:24:44Z</cp:lastPrinted>
  <dcterms:created xsi:type="dcterms:W3CDTF">2013-10-31T11:42:33Z</dcterms:created>
  <dcterms:modified xsi:type="dcterms:W3CDTF">2024-04-28T19:12:51Z</dcterms:modified>
</cp:coreProperties>
</file>